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0" r:id="rId16"/>
    <p:sldId id="271" r:id="rId17"/>
    <p:sldId id="277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63" autoAdjust="0"/>
    <p:restoredTop sz="94660"/>
  </p:normalViewPr>
  <p:slideViewPr>
    <p:cSldViewPr snapToGrid="0">
      <p:cViewPr varScale="1">
        <p:scale>
          <a:sx n="86" d="100"/>
          <a:sy n="86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21DC-762B-40ED-B4D5-F2FB36651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46EDF-A00A-45EF-BB61-3F8E7BD35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F3BC9-9288-4BF2-A181-BBFA70E88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FC6EE-A7DF-4781-8481-EDDE7E26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016B8-8C6D-4BE3-ACC3-0A098A123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7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7D25-8AD5-40AA-9197-7634ED68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EAC76-3D12-4EEA-9486-3F5B82122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15DE3-5949-4000-A964-DE754468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9CAF3-7C33-4B27-9354-83876BA0F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F16B2-7283-4873-9AFA-220750662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DC3E8-2357-4C69-80C9-1ECFFBD6A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053BC-CE71-4E9B-92A5-A6C89E3A8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5C716-C316-44E7-AB44-43AF7A41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096C-64ED-4153-A483-5C02E44AD5C3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2B490-FC31-4414-8EA2-940051FF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8C020-98C8-4B27-9CFF-4C17D226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6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45D66-F00E-4384-8829-737D4D33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F7BD8-F122-4D73-9ED8-E13D8A62E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354DF-CDE2-4AE4-BEB9-489AE61A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F8BB8-5468-4B34-BCFE-C7815B95E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0F398-B8E0-4273-8675-17F49301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9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E79C2-BF65-4309-B84C-96C72D3D0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AB166-0ED2-497C-8D7F-81689F978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5AF93-F43C-476A-8CCB-AC56CBA7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8/17/2021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2C580-B325-4280-8FF2-930E91134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0CC13-F8B1-47D4-9AD5-2204CF86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454D-E4FF-46C2-954D-1D2C79AC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8301-3C74-451C-840C-69DC404D0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291C5-94E0-4DC1-AFBF-E123A97EE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8DF59-666C-466B-94AB-A9DC9F96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063FD-EB34-4E4C-BE0C-04D28C07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2FC7F-62C6-4E30-A2BF-EB3F7512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6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33AF-F04B-4E08-A5E9-7C3852E9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A0707-87CC-4A2B-B1F7-BEFCF93A5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443C6-8492-4245-ADB6-0D0EEFC6E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2D2012-170E-4742-9D8D-CD87B4FA2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46765-1395-42D6-B934-E1DBE1D26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B1EA5-1CC7-4C78-B6B4-39F83ECD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E527E-4C87-4AF0-B3D9-827C75072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A0D3F-251F-4C44-8A0C-51989B6A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8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FB32B-6AB1-4102-BCB6-A7EB7571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C76BF-8C2E-415E-800B-326140FF9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06872-1B92-472B-87CF-5CA72E06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918A9-9C40-4BA3-A901-803BFDA6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4ABD4-FED7-47F2-AC63-42C3FF84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E084F-14F1-465E-A425-E38FEDBE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B2BC1-922B-4954-BD99-BB5AB566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14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BDA8-BA18-42E2-8838-7C662BF9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5C48-C3D6-42C5-A191-9F034326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64CD7-6B5A-4998-BB15-81E685C49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C15DE-80C9-4E3C-BA52-F60B2CFE3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32271-C56E-4C8A-9D50-17B1D3759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E0CB6-DB5A-426B-9F44-0CF323B2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1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1802-B2E6-438A-8FAF-F3AC4D2D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28B355-2003-40DA-95F6-9A8E41C6C2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05FD7-28A6-479F-B3E6-9A4C39155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483DC-53BE-4DE9-9959-29FA5B91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63C45-DE2D-44E8-AC12-6E63F2F9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04C3B-687F-49C7-AC4F-B0657CE33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8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3774A9-DC82-4459-8FB9-D4FCF25F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084E7-BD36-4631-958A-04BA83EB6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819F8-67CD-4346-A086-054068CF4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8/17/2021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E16B2-D509-4DDA-8957-5B7D225EB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F896E-F152-43E7-BBD5-5218F7F84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1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nset abstract background">
            <a:extLst>
              <a:ext uri="{FF2B5EF4-FFF2-40B4-BE49-F238E27FC236}">
                <a16:creationId xmlns:a16="http://schemas.microsoft.com/office/drawing/2014/main" id="{1AB4D466-63AF-4DFC-8904-CFFCC4BC01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738" r="11385" b="-1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A6594-FA83-408B-89B5-7D4C3FD98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100" y="1099671"/>
            <a:ext cx="4972511" cy="3367554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Stroke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7215C-579F-4149-831B-52ADF1E88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Kiel Rotz</a:t>
            </a:r>
          </a:p>
          <a:p>
            <a:pPr algn="l"/>
            <a:r>
              <a:rPr lang="en-US" dirty="0"/>
              <a:t>Springboard Data Science Capstone</a:t>
            </a:r>
          </a:p>
          <a:p>
            <a:pPr algn="l"/>
            <a:r>
              <a:rPr lang="en-US" dirty="0"/>
              <a:t>August 11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</p:txBody>
      </p:sp>
      <p:pic>
        <p:nvPicPr>
          <p:cNvPr id="8" name="Picture 7" descr="A picture containing indoor, sport, blue, close&#10;&#10;Description automatically generated">
            <a:extLst>
              <a:ext uri="{FF2B5EF4-FFF2-40B4-BE49-F238E27FC236}">
                <a16:creationId xmlns:a16="http://schemas.microsoft.com/office/drawing/2014/main" id="{602BBBDF-4CD2-470A-AFD4-D0BC456CD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2" r="34737" b="1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3195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4CC2-42D0-452F-8D17-8EBE0419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 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2B66-FED5-4DF0-809A-A685F5E4F8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33665" cy="4351338"/>
          </a:xfrm>
        </p:spPr>
        <p:txBody>
          <a:bodyPr/>
          <a:lstStyle/>
          <a:p>
            <a:r>
              <a:rPr lang="en-US"/>
              <a:t>Correlation Heatmap</a:t>
            </a:r>
          </a:p>
          <a:p>
            <a:r>
              <a:rPr lang="en-US"/>
              <a:t>Look at the highly correlated features</a:t>
            </a:r>
          </a:p>
          <a:p>
            <a:r>
              <a:rPr lang="en-US"/>
              <a:t>What is surprising here?</a:t>
            </a:r>
            <a:endParaRPr lang="en-US" dirty="0"/>
          </a:p>
        </p:txBody>
      </p:sp>
      <p:pic>
        <p:nvPicPr>
          <p:cNvPr id="10" name="Content Placeholder 9" descr="Timeline&#10;&#10;Description automatically generated">
            <a:extLst>
              <a:ext uri="{FF2B5EF4-FFF2-40B4-BE49-F238E27FC236}">
                <a16:creationId xmlns:a16="http://schemas.microsoft.com/office/drawing/2014/main" id="{CF770D0F-A86D-4B39-9B30-575B669819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65" y="1825625"/>
            <a:ext cx="7920135" cy="4838338"/>
          </a:xfrm>
        </p:spPr>
      </p:pic>
    </p:spTree>
    <p:extLst>
      <p:ext uri="{BB962C8B-B14F-4D97-AF65-F5344CB8AC3E}">
        <p14:creationId xmlns:p14="http://schemas.microsoft.com/office/powerpoint/2010/main" val="169566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7FB2-3650-4854-8431-AB9336866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75C9D-CF5E-44AF-84F6-8D850CF902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https://github.com/rotznmu/stroke_prediction_capstone</a:t>
            </a:r>
          </a:p>
        </p:txBody>
      </p:sp>
    </p:spTree>
    <p:extLst>
      <p:ext uri="{BB962C8B-B14F-4D97-AF65-F5344CB8AC3E}">
        <p14:creationId xmlns:p14="http://schemas.microsoft.com/office/powerpoint/2010/main" val="57812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E98221-A193-45A4-8166-A137632751AD}"/>
              </a:ext>
            </a:extLst>
          </p:cNvPr>
          <p:cNvSpPr txBox="1"/>
          <p:nvPr/>
        </p:nvSpPr>
        <p:spPr>
          <a:xfrm>
            <a:off x="0" y="989901"/>
            <a:ext cx="4689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Modeling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FAB27-61B2-47DD-A134-1B7DED3FD760}"/>
              </a:ext>
            </a:extLst>
          </p:cNvPr>
          <p:cNvSpPr txBox="1"/>
          <p:nvPr/>
        </p:nvSpPr>
        <p:spPr>
          <a:xfrm>
            <a:off x="377504" y="1921079"/>
            <a:ext cx="7870757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Type: 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E9022-7E89-48F6-A400-DE1CFE64D8B7}"/>
              </a:ext>
            </a:extLst>
          </p:cNvPr>
          <p:cNvSpPr txBox="1"/>
          <p:nvPr/>
        </p:nvSpPr>
        <p:spPr>
          <a:xfrm>
            <a:off x="377502" y="2628114"/>
            <a:ext cx="7870759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Binary classification: 1 for stroke and 0 for non-stroke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2FA65-3435-4D49-9CC2-02032AEE7788}"/>
              </a:ext>
            </a:extLst>
          </p:cNvPr>
          <p:cNvSpPr txBox="1"/>
          <p:nvPr/>
        </p:nvSpPr>
        <p:spPr>
          <a:xfrm>
            <a:off x="377502" y="3337078"/>
            <a:ext cx="7870759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Highly imbalanced data: ~5% is class 1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C1EBE-2250-4DFF-B23E-A366A8C148CB}"/>
              </a:ext>
            </a:extLst>
          </p:cNvPr>
          <p:cNvSpPr txBox="1"/>
          <p:nvPr/>
        </p:nvSpPr>
        <p:spPr>
          <a:xfrm>
            <a:off x="377502" y="4048522"/>
            <a:ext cx="7870759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Tools: Python’s scikit learn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4D69C-4A0A-4D8C-A391-D3681A419B29}"/>
              </a:ext>
            </a:extLst>
          </p:cNvPr>
          <p:cNvSpPr txBox="1"/>
          <p:nvPr/>
        </p:nvSpPr>
        <p:spPr>
          <a:xfrm>
            <a:off x="8248261" y="3306300"/>
            <a:ext cx="1866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Needs special attention</a:t>
            </a:r>
          </a:p>
        </p:txBody>
      </p:sp>
    </p:spTree>
    <p:extLst>
      <p:ext uri="{BB962C8B-B14F-4D97-AF65-F5344CB8AC3E}">
        <p14:creationId xmlns:p14="http://schemas.microsoft.com/office/powerpoint/2010/main" val="254931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D760B0-8D0C-4868-BECC-6F894664914B}"/>
              </a:ext>
            </a:extLst>
          </p:cNvPr>
          <p:cNvSpPr txBox="1"/>
          <p:nvPr/>
        </p:nvSpPr>
        <p:spPr>
          <a:xfrm>
            <a:off x="111967" y="503852"/>
            <a:ext cx="4590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5DB3B-1B63-4E8E-BB38-93FC76C15E0A}"/>
              </a:ext>
            </a:extLst>
          </p:cNvPr>
          <p:cNvSpPr txBox="1"/>
          <p:nvPr/>
        </p:nvSpPr>
        <p:spPr>
          <a:xfrm>
            <a:off x="1863791" y="1675008"/>
            <a:ext cx="3144417" cy="23083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Pre-processing steps: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Cleaning and imputation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Splitting the data into train and test sets (75%/25%)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Scaling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E1E1B-3A1F-4F85-BD6C-F3E5126FAFF2}"/>
              </a:ext>
            </a:extLst>
          </p:cNvPr>
          <p:cNvSpPr txBox="1"/>
          <p:nvPr/>
        </p:nvSpPr>
        <p:spPr>
          <a:xfrm>
            <a:off x="5530723" y="1689717"/>
            <a:ext cx="3722914" cy="203132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Cross validation (CV) for hyperparameter tuning: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fold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a custom function that oversamples on training folds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Metrics: Recall &amp; Average Precision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D0649-D399-4C60-8B8C-C892AD84180E}"/>
              </a:ext>
            </a:extLst>
          </p:cNvPr>
          <p:cNvSpPr txBox="1"/>
          <p:nvPr/>
        </p:nvSpPr>
        <p:spPr>
          <a:xfrm>
            <a:off x="5401136" y="4152804"/>
            <a:ext cx="3722914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Classifier training using optimal parameters and 75% of whole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BD08F-E3FF-4E80-A312-2A9AC6B4C791}"/>
              </a:ext>
            </a:extLst>
          </p:cNvPr>
          <p:cNvSpPr txBox="1"/>
          <p:nvPr/>
        </p:nvSpPr>
        <p:spPr>
          <a:xfrm>
            <a:off x="3314702" y="5614938"/>
            <a:ext cx="3387012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Performance evaluation using holdout dataset (25% of the whole data)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025564-F5B9-48B6-B8CF-8113EDC48A67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008208" y="2658930"/>
            <a:ext cx="522515" cy="1702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8FAFBE-783D-432C-8414-4526E35D9173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7262593" y="3706575"/>
            <a:ext cx="0" cy="4462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7E0BA9E-C7FC-4241-A176-921D003B4BD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H="1">
            <a:off x="3314702" y="4475970"/>
            <a:ext cx="5809348" cy="1600633"/>
          </a:xfrm>
          <a:prstGeom prst="curvedConnector5">
            <a:avLst>
              <a:gd name="adj1" fmla="val -3935"/>
              <a:gd name="adj2" fmla="val 45674"/>
              <a:gd name="adj3" fmla="val 103935"/>
            </a:avLst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782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6FC7-7453-45ED-9BF4-49C90B5B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9A7B-7B93-4CA4-AD98-5AA70CD575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Why Recall and Average Precision?</a:t>
            </a:r>
          </a:p>
          <a:p>
            <a:r>
              <a:rPr lang="en-US" dirty="0"/>
              <a:t>Our dataset has highly imbalanced classes</a:t>
            </a:r>
          </a:p>
          <a:p>
            <a:r>
              <a:rPr lang="en-US" dirty="0"/>
              <a:t>Using more typical parameters like accuracy would give a deceptive estimate of what we are trying to accomplish</a:t>
            </a:r>
          </a:p>
          <a:p>
            <a:r>
              <a:rPr lang="en-US" dirty="0"/>
              <a:t>Recall tells us our ability to find the true positives (i.e. those with stroke)</a:t>
            </a:r>
          </a:p>
          <a:p>
            <a:r>
              <a:rPr lang="en-US" dirty="0"/>
              <a:t>Average Precision shows the trade-off between precision and recall across different thresholds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0FBC1A2C-BB51-4617-BEA0-49AA2FA57D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992" y="2400955"/>
            <a:ext cx="5022015" cy="3200677"/>
          </a:xfrm>
        </p:spPr>
      </p:pic>
    </p:spTree>
    <p:extLst>
      <p:ext uri="{BB962C8B-B14F-4D97-AF65-F5344CB8AC3E}">
        <p14:creationId xmlns:p14="http://schemas.microsoft.com/office/powerpoint/2010/main" val="3722769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C5DD5-9EEB-46A1-ABE5-C1B91D3ED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000"/>
              <a:t>Classification Algorithms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DABB9-55D0-4811-A6E2-EA28CFAB6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/>
              <a:t>XGBoost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Bernouilli Naïve Bayes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Gaussian Naïve Bayes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Logistic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Decision Tree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Random Forest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SVC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K-Nearest Neighbors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/>
              <a:t>LGBM Classifier</a:t>
            </a:r>
          </a:p>
        </p:txBody>
      </p:sp>
    </p:spTree>
    <p:extLst>
      <p:ext uri="{BB962C8B-B14F-4D97-AF65-F5344CB8AC3E}">
        <p14:creationId xmlns:p14="http://schemas.microsoft.com/office/powerpoint/2010/main" val="757762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6F64-2AA2-4852-892F-CC42BB5E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4187"/>
            <a:ext cx="10515599" cy="88669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Summary Table w/out hyperparameter tuning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F6022E-DE22-4076-BDF0-BB29CA429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" y="2206154"/>
            <a:ext cx="11868727" cy="39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19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6F64-2AA2-4852-892F-CC42BB5E1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14187"/>
            <a:ext cx="10515599" cy="88669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Summary Table w</a:t>
            </a:r>
            <a:r>
              <a:rPr lang="en-US" dirty="0"/>
              <a:t>ith</a:t>
            </a:r>
            <a:r>
              <a:rPr lang="en-US" kern="1200" dirty="0">
                <a:latin typeface="+mj-lt"/>
                <a:ea typeface="+mj-ea"/>
                <a:cs typeface="+mj-cs"/>
              </a:rPr>
              <a:t> hyperparameter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DE56F-459B-4DDA-A458-49F738B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07" y="2143068"/>
            <a:ext cx="8977582" cy="46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8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2A36-47F6-4E2B-8D16-770E4284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Details on the Best Model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1724F61-9D4B-4898-9EEF-84E2A58CF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06" y="1768006"/>
            <a:ext cx="9382787" cy="472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5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4DF49-2073-4B76-895F-02361CAE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Prediction Ability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F78363B-996A-4713-9CD4-3928A9183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52" y="1522460"/>
            <a:ext cx="9855048" cy="519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6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7000">
              <a:srgbClr val="C8D6ED"/>
            </a:gs>
            <a:gs pos="81000">
              <a:schemeClr val="accent1">
                <a:lumMod val="5000"/>
                <a:lumOff val="95000"/>
              </a:schemeClr>
            </a:gs>
            <a:gs pos="90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F6B7-4181-48CB-9A50-20E7AC72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stroke?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4A1CC15D-991E-4A39-B25E-EDE52A6B4C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456948"/>
            <a:ext cx="5458968" cy="394410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63F3D-D2CF-44E5-9097-98D0635D1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Interruption in normal blood flow to the brain leading to cell death</a:t>
            </a:r>
          </a:p>
          <a:p>
            <a:r>
              <a:rPr lang="en-US" sz="2200"/>
              <a:t>Ischemic stroke:</a:t>
            </a:r>
          </a:p>
          <a:p>
            <a:pPr lvl="1"/>
            <a:r>
              <a:rPr lang="en-US" sz="2200"/>
              <a:t>Blood clot lodged in blood vessel deprives brain of O2 and nutrients</a:t>
            </a:r>
          </a:p>
          <a:p>
            <a:r>
              <a:rPr lang="en-US" sz="2200"/>
              <a:t>Hemorrhagic stroke:</a:t>
            </a:r>
          </a:p>
          <a:p>
            <a:pPr lvl="1"/>
            <a:r>
              <a:rPr lang="en-US" sz="2200"/>
              <a:t>Bleeding in the brain from ruptured blood vessel</a:t>
            </a:r>
          </a:p>
        </p:txBody>
      </p:sp>
    </p:spTree>
    <p:extLst>
      <p:ext uri="{BB962C8B-B14F-4D97-AF65-F5344CB8AC3E}">
        <p14:creationId xmlns:p14="http://schemas.microsoft.com/office/powerpoint/2010/main" val="2461507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514B2-CCB3-4A59-B5C5-037AD6994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Ideas for Future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91823-A208-4F1F-858A-9FA0212A5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/>
              <a:t>More data</a:t>
            </a:r>
          </a:p>
          <a:p>
            <a:pPr lvl="1"/>
            <a:r>
              <a:rPr lang="en-US" sz="1400"/>
              <a:t>Limited data left us unable to have a validation set and overfitting problems on oversampled data</a:t>
            </a:r>
          </a:p>
          <a:p>
            <a:pPr lvl="1"/>
            <a:endParaRPr lang="en-US" sz="1400"/>
          </a:p>
          <a:p>
            <a:r>
              <a:rPr lang="en-US" sz="1400"/>
              <a:t>More health features</a:t>
            </a:r>
          </a:p>
          <a:p>
            <a:pPr lvl="1"/>
            <a:r>
              <a:rPr lang="en-US" sz="1400"/>
              <a:t>This had the strongest influence on our model</a:t>
            </a:r>
          </a:p>
          <a:p>
            <a:r>
              <a:rPr lang="en-US" sz="1400"/>
              <a:t>More Sociodemographic features</a:t>
            </a:r>
          </a:p>
          <a:p>
            <a:pPr lvl="1"/>
            <a:r>
              <a:rPr lang="en-US" sz="1400"/>
              <a:t>Perhaps not a large enough dataset to find a signal on sociodemographic features</a:t>
            </a:r>
          </a:p>
          <a:p>
            <a:r>
              <a:rPr lang="en-US" sz="1400"/>
              <a:t>Perhaps situational features</a:t>
            </a:r>
          </a:p>
          <a:p>
            <a:pPr lvl="1"/>
            <a:r>
              <a:rPr lang="en-US" sz="1400"/>
              <a:t>E.g. environmental toxins like presence of high lead levels in water.</a:t>
            </a:r>
          </a:p>
          <a:p>
            <a:endParaRPr lang="en-US" sz="1400"/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58278383-7967-4DED-8D3D-FA8A6E52EC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2" r="968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7324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FA2F-A18B-42AD-B2E5-FD699F84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5367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0000">
              <a:srgbClr val="C8D6ED"/>
            </a:gs>
            <a:gs pos="16000">
              <a:schemeClr val="accent1">
                <a:lumMod val="5000"/>
                <a:lumOff val="95000"/>
              </a:schemeClr>
            </a:gs>
            <a:gs pos="72000">
              <a:schemeClr val="accent1">
                <a:lumMod val="45000"/>
                <a:lumOff val="55000"/>
              </a:schemeClr>
            </a:gs>
            <a:gs pos="5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E9C2-9B7B-4848-8AB6-8D792591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1ACC5-FD75-49E1-B04D-DBC872A82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Stroke kills ~ 150,000 Americans each year</a:t>
            </a:r>
          </a:p>
          <a:p>
            <a:r>
              <a:rPr lang="en-US" sz="2200"/>
              <a:t>No.5 leading cause of death in US</a:t>
            </a:r>
          </a:p>
          <a:p>
            <a:r>
              <a:rPr lang="en-US" sz="2200"/>
              <a:t>The past decade has seen a 44% increase in strokes for young Americans</a:t>
            </a:r>
          </a:p>
        </p:txBody>
      </p:sp>
      <p:pic>
        <p:nvPicPr>
          <p:cNvPr id="6" name="Content Placeholder 5" descr="A picture containing blue&#10;&#10;Description automatically generated">
            <a:extLst>
              <a:ext uri="{FF2B5EF4-FFF2-40B4-BE49-F238E27FC236}">
                <a16:creationId xmlns:a16="http://schemas.microsoft.com/office/drawing/2014/main" id="{2C7AE453-D25F-4748-8CED-F3078AD99A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7" r="2048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397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8000">
              <a:srgbClr val="C8D6ED"/>
            </a:gs>
            <a:gs pos="24000">
              <a:schemeClr val="accent1">
                <a:lumMod val="5000"/>
                <a:lumOff val="95000"/>
              </a:schemeClr>
            </a:gs>
            <a:gs pos="72000">
              <a:schemeClr val="accent1">
                <a:lumMod val="45000"/>
                <a:lumOff val="55000"/>
              </a:schemeClr>
            </a:gs>
            <a:gs pos="8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AF5D-9D33-44CA-BC0D-D0A8A408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the known risk factors for stroke?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90D0D-85F0-4318-88D0-BAC2753E8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Health indicators</a:t>
            </a:r>
          </a:p>
          <a:p>
            <a:pPr lvl="1"/>
            <a:r>
              <a:rPr lang="en-US" sz="2000"/>
              <a:t>Hypertension, cardiovascular disease, diabetes, hyperlipidemia, obesity, abnormal heart rhythm, structural cardiac abnormalities, Hx of stroke </a:t>
            </a:r>
          </a:p>
          <a:p>
            <a:r>
              <a:rPr lang="en-US" sz="2000"/>
              <a:t>Sociodemographic</a:t>
            </a:r>
          </a:p>
          <a:p>
            <a:pPr lvl="1"/>
            <a:r>
              <a:rPr lang="en-US" sz="2000"/>
              <a:t>age, sex, ethnicity, low SES, </a:t>
            </a:r>
          </a:p>
          <a:p>
            <a:r>
              <a:rPr lang="en-US" sz="2000"/>
              <a:t>Behavioral </a:t>
            </a:r>
          </a:p>
          <a:p>
            <a:pPr lvl="1"/>
            <a:r>
              <a:rPr lang="en-US" sz="2000"/>
              <a:t>Smoking, drinking, lack of exercise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54FCBC-1D74-4B45-A0A8-58C9D592CF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388711"/>
            <a:ext cx="5458968" cy="4080577"/>
          </a:xfrm>
          <a:prstGeom prst="rect">
            <a:avLst/>
          </a:prstGeom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3902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C8D6ED"/>
            </a:gs>
            <a:gs pos="16000">
              <a:schemeClr val="accent1">
                <a:lumMod val="5000"/>
                <a:lumOff val="95000"/>
              </a:schemeClr>
            </a:gs>
            <a:gs pos="61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9BFB-74A6-4218-928B-A2E35AD3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B8BDD-EE26-43F6-B7F3-44B009C54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In the era of big data, doctors and scientists are constantly trying to find ways to predict those who are at risk of disease.</a:t>
            </a:r>
          </a:p>
          <a:p>
            <a:r>
              <a:rPr lang="en-US" sz="2200"/>
              <a:t>Using machine learning algorithms, we want to build a model that can predict stroke using various health and sociodemographic attributes</a:t>
            </a:r>
          </a:p>
        </p:txBody>
      </p:sp>
      <p:pic>
        <p:nvPicPr>
          <p:cNvPr id="6" name="Content Placeholder 5" descr="A close-up of a credit card&#10;&#10;Description automatically generated with medium confidence">
            <a:extLst>
              <a:ext uri="{FF2B5EF4-FFF2-40B4-BE49-F238E27FC236}">
                <a16:creationId xmlns:a16="http://schemas.microsoft.com/office/drawing/2014/main" id="{A8E1BBEA-DA2A-49A2-B676-2127755707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632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rgbClr val="C8D6ED"/>
            </a:gs>
            <a:gs pos="2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8B89-E179-484C-8355-C98C97AC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Data</a:t>
            </a:r>
            <a:br>
              <a:rPr lang="en-US" dirty="0"/>
            </a:br>
            <a:r>
              <a:rPr lang="en-US" sz="2000" dirty="0"/>
              <a:t>Stroke Prediction Dataset from Kaggle website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ED636-C845-4419-A040-AAB8840F9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Health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2A267-93E9-433A-8FA2-BA12EA46C5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Hypertension</a:t>
            </a:r>
          </a:p>
          <a:p>
            <a:r>
              <a:rPr lang="en-US" dirty="0"/>
              <a:t>Heart disease</a:t>
            </a:r>
          </a:p>
          <a:p>
            <a:r>
              <a:rPr lang="en-US" dirty="0"/>
              <a:t>Average glucose level</a:t>
            </a:r>
          </a:p>
          <a:p>
            <a:r>
              <a:rPr lang="en-US" dirty="0"/>
              <a:t>BMI</a:t>
            </a:r>
          </a:p>
          <a:p>
            <a:r>
              <a:rPr lang="en-US" dirty="0"/>
              <a:t>Stroke (target variable)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AB748-9C90-4F8B-9976-2DDBF61B3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Sociodemographic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62B6D-E96A-4E64-8F4E-715ADB24C4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Gender</a:t>
            </a:r>
          </a:p>
          <a:p>
            <a:r>
              <a:rPr lang="en-US" dirty="0"/>
              <a:t>Age</a:t>
            </a:r>
          </a:p>
          <a:p>
            <a:r>
              <a:rPr lang="en-US" dirty="0"/>
              <a:t>Ever married</a:t>
            </a:r>
          </a:p>
          <a:p>
            <a:r>
              <a:rPr lang="en-US" dirty="0"/>
              <a:t>Work type (private, govt, etc.)</a:t>
            </a:r>
          </a:p>
          <a:p>
            <a:r>
              <a:rPr lang="en-US" dirty="0"/>
              <a:t>Residence type (urban/rural)</a:t>
            </a:r>
          </a:p>
          <a:p>
            <a:r>
              <a:rPr lang="en-US" dirty="0"/>
              <a:t>Smoking status</a:t>
            </a:r>
          </a:p>
        </p:txBody>
      </p:sp>
    </p:spTree>
    <p:extLst>
      <p:ext uri="{BB962C8B-B14F-4D97-AF65-F5344CB8AC3E}">
        <p14:creationId xmlns:p14="http://schemas.microsoft.com/office/powerpoint/2010/main" val="109743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rgbClr val="C8D6ED"/>
            </a:gs>
            <a:gs pos="60000">
              <a:srgbClr val="BECFEA"/>
            </a:gs>
            <a:gs pos="23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36F0-93A2-4B43-A8AC-EED467DB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Exploration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139E6D-B4E1-4D07-90FD-7E38D4A9D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16355" cy="4351338"/>
          </a:xfrm>
        </p:spPr>
        <p:txBody>
          <a:bodyPr/>
          <a:lstStyle/>
          <a:p>
            <a:r>
              <a:rPr lang="en-US" dirty="0"/>
              <a:t>Here we can see the differences in the distributions between stroke and non-stroke</a:t>
            </a:r>
          </a:p>
          <a:p>
            <a:r>
              <a:rPr lang="en-US" dirty="0"/>
              <a:t>The clearest distinction is with 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1C9FB-771D-442F-93AB-BC81C11C85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82E8D1F-40AB-434A-A79B-E5CAEC3A9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33" y="1450073"/>
            <a:ext cx="6921667" cy="54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0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A5579-A75F-424F-9568-F53EE45F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FE562C-151B-459C-834A-FA9F9F1E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900" b="0"/>
              <a:t>These features seem to be from different distributions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900" b="0"/>
              <a:t>Those with hypertension and/or heart disease had a higher stroke rate in our dataset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900" b="0"/>
              <a:t>Those who have been married had a higher stroke rate than never married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1900" b="0"/>
              <a:t>Consider where collinearity might be occurring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887631-4FA6-42D8-BAB2-6967D6744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090365"/>
            <a:ext cx="6903720" cy="46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53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rgbClr val="C8D6ED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46BE-B03E-4766-910B-77F6B68D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A0EC2-FC13-4C8B-A46E-AB2E0C040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96" y="1185291"/>
            <a:ext cx="7742506" cy="5032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2BF05-B8D5-4ABB-A001-566FD62F2DFF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These feature distributions are not clearly different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In our dataset males had a slightly higher rate of stroke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Former smokers had a higher rate of stroke than current smokers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Self-employed people had a higher stroke rate than other job types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Urban residents had a slightly higher stroke rate than rural ones.</a:t>
            </a:r>
          </a:p>
        </p:txBody>
      </p:sp>
    </p:spTree>
    <p:extLst>
      <p:ext uri="{BB962C8B-B14F-4D97-AF65-F5344CB8AC3E}">
        <p14:creationId xmlns:p14="http://schemas.microsoft.com/office/powerpoint/2010/main" val="588563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674</Words>
  <Application>Microsoft Office PowerPoint</Application>
  <PresentationFormat>Widescreen</PresentationFormat>
  <Paragraphs>108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Stroke Prediction</vt:lpstr>
      <vt:lpstr>What is a stroke?</vt:lpstr>
      <vt:lpstr>The Problem</vt:lpstr>
      <vt:lpstr>What are the known risk factors for stroke?</vt:lpstr>
      <vt:lpstr>Our Goal</vt:lpstr>
      <vt:lpstr>The Data Stroke Prediction Dataset from Kaggle website</vt:lpstr>
      <vt:lpstr>Data Exploration</vt:lpstr>
      <vt:lpstr>Data Exploration</vt:lpstr>
      <vt:lpstr>Data Exploration</vt:lpstr>
      <vt:lpstr>Data Exploration</vt:lpstr>
      <vt:lpstr>Machine Learning Modeling</vt:lpstr>
      <vt:lpstr>PowerPoint Presentation</vt:lpstr>
      <vt:lpstr>PowerPoint Presentation</vt:lpstr>
      <vt:lpstr>Evaluation Metrics</vt:lpstr>
      <vt:lpstr>Classification Algorithms Used:</vt:lpstr>
      <vt:lpstr>Summary Table w/out hyperparameter tuning</vt:lpstr>
      <vt:lpstr>Summary Table with hyperparameter tuning</vt:lpstr>
      <vt:lpstr>Some Details on the Best Model</vt:lpstr>
      <vt:lpstr>Prediction Ability</vt:lpstr>
      <vt:lpstr>Ideas for Future Models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Stroke Prediction Capstone</dc:title>
  <dc:creator>Kiel Rotz</dc:creator>
  <cp:lastModifiedBy>Kiel Rotz</cp:lastModifiedBy>
  <cp:revision>4</cp:revision>
  <dcterms:created xsi:type="dcterms:W3CDTF">2021-08-11T17:49:47Z</dcterms:created>
  <dcterms:modified xsi:type="dcterms:W3CDTF">2021-08-17T19:16:26Z</dcterms:modified>
</cp:coreProperties>
</file>